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0" r:id="rId3"/>
  </p:sldMasterIdLst>
  <p:handoutMasterIdLst>
    <p:handoutMasterId r:id="rId16"/>
  </p:handoutMasterIdLst>
  <p:sldIdLst>
    <p:sldId id="267" r:id="rId4"/>
    <p:sldId id="307" r:id="rId5"/>
    <p:sldId id="303" r:id="rId6"/>
    <p:sldId id="304" r:id="rId7"/>
    <p:sldId id="305" r:id="rId8"/>
    <p:sldId id="308" r:id="rId9"/>
    <p:sldId id="279" r:id="rId10"/>
    <p:sldId id="285" r:id="rId11"/>
    <p:sldId id="264" r:id="rId12"/>
    <p:sldId id="268" r:id="rId13"/>
    <p:sldId id="309" r:id="rId14"/>
    <p:sldId id="286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7DA2-4D51-4B15-9FBC-CEE0DA0FEB93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BB8ED-A7D1-4FDC-8962-2F5D331F2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2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N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001" y="424345"/>
            <a:ext cx="9199395" cy="790065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7145" y="1516518"/>
            <a:ext cx="10201921" cy="4365096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98" b="0" i="0" u="none" strike="noStrike" kern="1200" cap="none" spc="0" normalizeH="0" baseline="0" noProof="0" dirty="0">
              <a:ln>
                <a:noFill/>
              </a:ln>
              <a:solidFill>
                <a:srgbClr val="8C9EA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4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BC644-22BB-E44D-9A3A-66E3988AB2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82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9D913-A08B-4D66-B6DB-5804B791201B}" type="datetimeFigureOut">
              <a:rPr kumimoji="0" lang="en-US" sz="698" b="0" i="0" u="none" strike="noStrike" kern="1200" cap="none" spc="0" normalizeH="0" baseline="0" noProof="0" smtClean="0">
                <a:ln>
                  <a:noFill/>
                </a:ln>
                <a:solidFill>
                  <a:srgbClr val="8C9EA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26-Mar-20</a:t>
            </a:fld>
            <a:endParaRPr kumimoji="0" lang="en-US" sz="698" b="0" i="0" u="none" strike="noStrike" kern="1200" cap="none" spc="0" normalizeH="0" baseline="0" noProof="0">
              <a:ln>
                <a:noFill/>
              </a:ln>
              <a:solidFill>
                <a:srgbClr val="8C9EA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40" b="0" i="0" u="none" strike="noStrike" kern="1200" cap="none" spc="0" normalizeH="0" baseline="0" noProof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0BCFB-CF5C-4FD3-AD16-6F7AABF3776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10" name="Picture 1" descr="C:\Users\FIND PC3\Documents\Printing\Poster\Logos\DOTS logo English.JPG">
            <a:extLst>
              <a:ext uri="{FF2B5EF4-FFF2-40B4-BE49-F238E27FC236}">
                <a16:creationId xmlns:a16="http://schemas.microsoft.com/office/drawing/2014/main" id="{6FF76046-1C16-49E1-9611-3682D24080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63783" y="286004"/>
            <a:ext cx="1228217" cy="790065"/>
          </a:xfrm>
          <a:prstGeom prst="rect">
            <a:avLst/>
          </a:prstGeom>
          <a:noFill/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B6533BF-AADC-47EE-9291-9B0BD1E3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44" y="424345"/>
            <a:ext cx="9002440" cy="790065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</p:spTree>
    <p:extLst>
      <p:ext uri="{BB962C8B-B14F-4D97-AF65-F5344CB8AC3E}">
        <p14:creationId xmlns:p14="http://schemas.microsoft.com/office/powerpoint/2010/main" val="590491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35538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086030"/>
            <a:ext cx="10515600" cy="1349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349DD-A710-4F13-A0B9-A642415BF6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26-Mar-20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C66BF-569D-4BEF-8872-BB9BF53D7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logo-FIND-Office.wmf">
            <a:extLst>
              <a:ext uri="{FF2B5EF4-FFF2-40B4-BE49-F238E27FC236}">
                <a16:creationId xmlns:a16="http://schemas.microsoft.com/office/drawing/2014/main" id="{2A1D4C9E-34D1-4E6E-89F8-FC96E5CF0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09" y="424345"/>
            <a:ext cx="1852800" cy="790065"/>
          </a:xfrm>
          <a:prstGeom prst="rect">
            <a:avLst/>
          </a:prstGeom>
        </p:spPr>
      </p:pic>
      <p:pic>
        <p:nvPicPr>
          <p:cNvPr id="8" name="Picture 1" descr="C:\Users\FIND PC3\Documents\Printing\Poster\Logos\DOTS logo English.JPG">
            <a:extLst>
              <a:ext uri="{FF2B5EF4-FFF2-40B4-BE49-F238E27FC236}">
                <a16:creationId xmlns:a16="http://schemas.microsoft.com/office/drawing/2014/main" id="{44EF5784-87CA-44B6-B1DE-0326664EA6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76815" y="339795"/>
            <a:ext cx="1491094" cy="959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56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9D913-A08B-4D66-B6DB-5804B791201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26-Mar-20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0BCFB-CF5C-4FD3-AD16-6F7AABF37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B6664-34A4-4E14-89EA-C59D80CE4617}"/>
              </a:ext>
            </a:extLst>
          </p:cNvPr>
          <p:cNvSpPr/>
          <p:nvPr userDrawn="1"/>
        </p:nvSpPr>
        <p:spPr>
          <a:xfrm>
            <a:off x="1975344" y="286004"/>
            <a:ext cx="8988439" cy="790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Image 6" descr="logo-FIND-Office.wmf">
            <a:extLst>
              <a:ext uri="{FF2B5EF4-FFF2-40B4-BE49-F238E27FC236}">
                <a16:creationId xmlns:a16="http://schemas.microsoft.com/office/drawing/2014/main" id="{F496B19F-6A8B-4C78-9BBC-71CB63B7B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544" y="286004"/>
            <a:ext cx="1852800" cy="790065"/>
          </a:xfrm>
          <a:prstGeom prst="rect">
            <a:avLst/>
          </a:prstGeom>
        </p:spPr>
      </p:pic>
      <p:pic>
        <p:nvPicPr>
          <p:cNvPr id="10" name="Picture 1" descr="C:\Users\FIND PC3\Documents\Printing\Poster\Logos\DOTS logo English.JPG">
            <a:extLst>
              <a:ext uri="{FF2B5EF4-FFF2-40B4-BE49-F238E27FC236}">
                <a16:creationId xmlns:a16="http://schemas.microsoft.com/office/drawing/2014/main" id="{6FF76046-1C16-49E1-9611-3682D24080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963783" y="286004"/>
            <a:ext cx="1228217" cy="79006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B70DFD-7749-47CB-BADE-CAC77D34539E}"/>
              </a:ext>
            </a:extLst>
          </p:cNvPr>
          <p:cNvSpPr txBox="1"/>
          <p:nvPr userDrawn="1"/>
        </p:nvSpPr>
        <p:spPr>
          <a:xfrm>
            <a:off x="1975344" y="415634"/>
            <a:ext cx="885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577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7C9FF-E9C2-4519-856D-C0AD56BA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8C9E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916B7-B30A-47B8-8898-B8211F1F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5DD4A-8E03-45A0-BFD2-9C395FC3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BC644-22BB-E44D-9A3A-66E3988AB2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977DC-AE48-42B4-AECE-6EADD58BC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15" y="2288369"/>
            <a:ext cx="12144285" cy="1438781"/>
          </a:xfrm>
          <a:prstGeom prst="rect">
            <a:avLst/>
          </a:prstGeom>
        </p:spPr>
      </p:pic>
      <p:pic>
        <p:nvPicPr>
          <p:cNvPr id="7" name="Picture 1" descr="C:\Users\FIND PC3\Documents\Printing\Poster\Logos\DOTS logo English.JPG">
            <a:extLst>
              <a:ext uri="{FF2B5EF4-FFF2-40B4-BE49-F238E27FC236}">
                <a16:creationId xmlns:a16="http://schemas.microsoft.com/office/drawing/2014/main" id="{8480909C-7C6A-40AF-86BE-ADAEE8FCD4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52683" y="2468366"/>
            <a:ext cx="1677054" cy="1078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5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8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5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8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CA4F-E388-4373-BBC2-7D7A5FA5A0A8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84E5-0CC0-4029-A3CA-70FF9E85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46865" y="424345"/>
            <a:ext cx="9788531" cy="790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33475" y="1761067"/>
            <a:ext cx="10201921" cy="436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323651" y="63865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8">
                <a:solidFill>
                  <a:schemeClr val="accent5"/>
                </a:solidFill>
                <a:latin typeface="+mn-lt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98" b="0" i="0" u="none" strike="noStrike" kern="1200" cap="none" spc="0" normalizeH="0" baseline="0" noProof="0" dirty="0">
              <a:ln>
                <a:noFill/>
              </a:ln>
              <a:solidFill>
                <a:srgbClr val="8C9EA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5775" y="6381754"/>
            <a:ext cx="4097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4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8859" y="63865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BC644-22BB-E44D-9A3A-66E3988AB2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7" name="Image 6" descr="logo-FIND-Office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709" y="424345"/>
            <a:ext cx="1852800" cy="790065"/>
          </a:xfrm>
          <a:prstGeom prst="rect">
            <a:avLst/>
          </a:prstGeom>
        </p:spPr>
      </p:pic>
      <p:pic>
        <p:nvPicPr>
          <p:cNvPr id="15361" name="Picture 1" descr="C:\Users\FIND PC3\Documents\Printing\Poster\Logos\DOTS logo English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907948" y="424345"/>
            <a:ext cx="1228217" cy="79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79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288" kern="1200">
          <a:solidFill>
            <a:schemeClr val="tx2"/>
          </a:solidFill>
          <a:latin typeface="Franklin Gothic Medium"/>
          <a:ea typeface="+mj-ea"/>
          <a:cs typeface="Franklin Gothic Medium"/>
        </a:defRPr>
      </a:lvl1pPr>
    </p:titleStyle>
    <p:bodyStyle>
      <a:lvl1pPr marL="135000" indent="-135000" algn="l" defTabSz="342900" rtl="0" eaLnBrk="1" latinLnBrk="0" hangingPunct="1">
        <a:spcBef>
          <a:spcPts val="1800"/>
        </a:spcBef>
        <a:buClr>
          <a:schemeClr val="accent2"/>
        </a:buClr>
        <a:buSzPct val="100000"/>
        <a:buFontTx/>
        <a:buBlip>
          <a:blip r:embed="rId6"/>
        </a:buBlip>
        <a:defRPr sz="2800" b="0" kern="1200">
          <a:solidFill>
            <a:schemeClr val="tx2"/>
          </a:solidFill>
          <a:latin typeface="Arial"/>
          <a:ea typeface="+mn-ea"/>
          <a:cs typeface="Franklin Gothic Medium"/>
        </a:defRPr>
      </a:lvl1pPr>
      <a:lvl2pPr marL="270000" indent="-13500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 Narrow"/>
        </a:defRPr>
      </a:lvl2pPr>
      <a:lvl3pPr marL="540000" indent="-54000" algn="l" defTabSz="342900" rtl="0" eaLnBrk="1" latinLnBrk="0" hangingPunct="1">
        <a:spcBef>
          <a:spcPct val="20000"/>
        </a:spcBef>
        <a:buClr>
          <a:schemeClr val="tx1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 Narrow"/>
        </a:defRPr>
      </a:lvl3pPr>
      <a:lvl4pPr marL="739800" indent="-54000" algn="l" defTabSz="342900" rtl="0" eaLnBrk="1" latinLnBrk="0" hangingPunct="1">
        <a:spcBef>
          <a:spcPct val="20000"/>
        </a:spcBef>
        <a:buFont typeface="Lucida Grande"/>
        <a:buChar char="-"/>
        <a:defRPr sz="975" kern="1200">
          <a:solidFill>
            <a:schemeClr val="tx1"/>
          </a:solidFill>
          <a:latin typeface="+mn-lt"/>
          <a:ea typeface="+mn-ea"/>
          <a:cs typeface="Arial Narrow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9D913-A08B-4D66-B6DB-5804B791201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26-Mar-20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0BCFB-CF5C-4FD3-AD16-6F7AABF37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9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Implementing CBNAAT EQA PT round at sites level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Guidance document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858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19069" y="139621"/>
            <a:ext cx="11295136" cy="696285"/>
          </a:xfrm>
          <a:custGeom>
            <a:avLst/>
            <a:gdLst>
              <a:gd name="connsiteX0" fmla="*/ 0 w 8229600"/>
              <a:gd name="connsiteY0" fmla="*/ 30980 h 309802"/>
              <a:gd name="connsiteX1" fmla="*/ 30980 w 8229600"/>
              <a:gd name="connsiteY1" fmla="*/ 0 h 309802"/>
              <a:gd name="connsiteX2" fmla="*/ 8198620 w 8229600"/>
              <a:gd name="connsiteY2" fmla="*/ 0 h 309802"/>
              <a:gd name="connsiteX3" fmla="*/ 8229600 w 8229600"/>
              <a:gd name="connsiteY3" fmla="*/ 30980 h 309802"/>
              <a:gd name="connsiteX4" fmla="*/ 8229600 w 8229600"/>
              <a:gd name="connsiteY4" fmla="*/ 278822 h 309802"/>
              <a:gd name="connsiteX5" fmla="*/ 8198620 w 8229600"/>
              <a:gd name="connsiteY5" fmla="*/ 309802 h 309802"/>
              <a:gd name="connsiteX6" fmla="*/ 30980 w 8229600"/>
              <a:gd name="connsiteY6" fmla="*/ 309802 h 309802"/>
              <a:gd name="connsiteX7" fmla="*/ 0 w 8229600"/>
              <a:gd name="connsiteY7" fmla="*/ 278822 h 309802"/>
              <a:gd name="connsiteX8" fmla="*/ 0 w 8229600"/>
              <a:gd name="connsiteY8" fmla="*/ 30980 h 30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309802">
                <a:moveTo>
                  <a:pt x="0" y="30980"/>
                </a:moveTo>
                <a:cubicBezTo>
                  <a:pt x="0" y="13870"/>
                  <a:pt x="13870" y="0"/>
                  <a:pt x="30980" y="0"/>
                </a:cubicBezTo>
                <a:lnTo>
                  <a:pt x="8198620" y="0"/>
                </a:lnTo>
                <a:cubicBezTo>
                  <a:pt x="8215730" y="0"/>
                  <a:pt x="8229600" y="13870"/>
                  <a:pt x="8229600" y="30980"/>
                </a:cubicBezTo>
                <a:lnTo>
                  <a:pt x="8229600" y="278822"/>
                </a:lnTo>
                <a:cubicBezTo>
                  <a:pt x="8229600" y="295932"/>
                  <a:pt x="8215730" y="309802"/>
                  <a:pt x="8198620" y="309802"/>
                </a:cubicBezTo>
                <a:lnTo>
                  <a:pt x="30980" y="309802"/>
                </a:lnTo>
                <a:cubicBezTo>
                  <a:pt x="13870" y="309802"/>
                  <a:pt x="0" y="295932"/>
                  <a:pt x="0" y="278822"/>
                </a:cubicBezTo>
                <a:lnTo>
                  <a:pt x="0" y="30980"/>
                </a:lnTo>
                <a:close/>
              </a:path>
            </a:pathLst>
          </a:cu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74" tIns="85274" rIns="85274" bIns="85274" numCol="1" spcCol="1270" anchor="ctr" anchorCtr="0">
            <a:noAutofit/>
          </a:bodyPr>
          <a:lstStyle/>
          <a:p>
            <a:pPr marL="457200" lvl="0" indent="-457200" defTabSz="4016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4016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4016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IRL has to verify the data which was submitted by each CBNAAT site by comparing between System generate test report (PDF)  and Reporting form</a:t>
            </a:r>
          </a:p>
          <a:p>
            <a:pPr marL="457200" lvl="0" indent="-457200" defTabSz="4016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4016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B6733C-B5BA-4779-B528-69E744A58527}"/>
              </a:ext>
            </a:extLst>
          </p:cNvPr>
          <p:cNvSpPr/>
          <p:nvPr/>
        </p:nvSpPr>
        <p:spPr>
          <a:xfrm>
            <a:off x="696773" y="3215034"/>
            <a:ext cx="224528" cy="1134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259590"/>
            <a:ext cx="4374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generate test report (pdf)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1" y="985789"/>
            <a:ext cx="6260101" cy="4007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6" y="1340400"/>
            <a:ext cx="4643578" cy="380526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4614" y="3780116"/>
            <a:ext cx="388238" cy="1088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306862" y="4241888"/>
            <a:ext cx="2213624" cy="171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90024" y="5228812"/>
            <a:ext cx="2359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sz="2000" dirty="0"/>
              <a:t>Reporting form  </a:t>
            </a: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1142852" y="4327885"/>
            <a:ext cx="8164010" cy="187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3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D803E-C215-4A27-AB08-A176652834B1}"/>
              </a:ext>
            </a:extLst>
          </p:cNvPr>
          <p:cNvSpPr txBox="1"/>
          <p:nvPr/>
        </p:nvSpPr>
        <p:spPr>
          <a:xfrm>
            <a:off x="852756" y="986319"/>
            <a:ext cx="1097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For Guidance please refer below link which contains Video of CBNAAT EQA implementation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8B4FB-1731-4686-BE80-C338105C51EA}"/>
              </a:ext>
            </a:extLst>
          </p:cNvPr>
          <p:cNvSpPr txBox="1"/>
          <p:nvPr/>
        </p:nvSpPr>
        <p:spPr>
          <a:xfrm>
            <a:off x="768851" y="2926422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Link…………………..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95665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2E6236-6092-42A1-A602-0622C073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056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1B396-750C-45A5-8FAC-5439F542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PT Package dispatched from NTI to sites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28D02-706B-4853-AE03-C19C79C04AC9}"/>
              </a:ext>
            </a:extLst>
          </p:cNvPr>
          <p:cNvSpPr txBox="1"/>
          <p:nvPr/>
        </p:nvSpPr>
        <p:spPr>
          <a:xfrm>
            <a:off x="494676" y="1379095"/>
            <a:ext cx="852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of the package from outside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30AF5-897A-47ED-B88A-DC4F7BBE38B6}"/>
              </a:ext>
            </a:extLst>
          </p:cNvPr>
          <p:cNvSpPr txBox="1"/>
          <p:nvPr/>
        </p:nvSpPr>
        <p:spPr>
          <a:xfrm>
            <a:off x="6888237" y="1563761"/>
            <a:ext cx="4039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Kit contains following components:</a:t>
            </a:r>
          </a:p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1a) Instruction Guide to CBNAAT Lab Technician</a:t>
            </a:r>
          </a:p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1b) Processing instruction (Job aid)</a:t>
            </a:r>
          </a:p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1c) 5 DTS panel tubes  </a:t>
            </a:r>
          </a:p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1d) 5 Transfer pipettes</a:t>
            </a:r>
          </a:p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1e) 1 Reporting form </a:t>
            </a:r>
          </a:p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1f) 1 Feedback form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6F24D3B-6868-4887-BDB1-B364FB1A9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" y="2049904"/>
            <a:ext cx="5601324" cy="39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2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DA3EE78B-F16A-4EB6-B6DA-25C75363B78D}"/>
              </a:ext>
            </a:extLst>
          </p:cNvPr>
          <p:cNvSpPr/>
          <p:nvPr/>
        </p:nvSpPr>
        <p:spPr>
          <a:xfrm>
            <a:off x="2037346" y="465221"/>
            <a:ext cx="7908758" cy="702461"/>
          </a:xfrm>
          <a:custGeom>
            <a:avLst/>
            <a:gdLst>
              <a:gd name="connsiteX0" fmla="*/ 0 w 8394588"/>
              <a:gd name="connsiteY0" fmla="*/ 44994 h 449937"/>
              <a:gd name="connsiteX1" fmla="*/ 44994 w 8394588"/>
              <a:gd name="connsiteY1" fmla="*/ 0 h 449937"/>
              <a:gd name="connsiteX2" fmla="*/ 8349594 w 8394588"/>
              <a:gd name="connsiteY2" fmla="*/ 0 h 449937"/>
              <a:gd name="connsiteX3" fmla="*/ 8394588 w 8394588"/>
              <a:gd name="connsiteY3" fmla="*/ 44994 h 449937"/>
              <a:gd name="connsiteX4" fmla="*/ 8394588 w 8394588"/>
              <a:gd name="connsiteY4" fmla="*/ 404943 h 449937"/>
              <a:gd name="connsiteX5" fmla="*/ 8349594 w 8394588"/>
              <a:gd name="connsiteY5" fmla="*/ 449937 h 449937"/>
              <a:gd name="connsiteX6" fmla="*/ 44994 w 8394588"/>
              <a:gd name="connsiteY6" fmla="*/ 449937 h 449937"/>
              <a:gd name="connsiteX7" fmla="*/ 0 w 8394588"/>
              <a:gd name="connsiteY7" fmla="*/ 404943 h 449937"/>
              <a:gd name="connsiteX8" fmla="*/ 0 w 8394588"/>
              <a:gd name="connsiteY8" fmla="*/ 44994 h 44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4588" h="449937">
                <a:moveTo>
                  <a:pt x="0" y="44994"/>
                </a:moveTo>
                <a:cubicBezTo>
                  <a:pt x="0" y="20144"/>
                  <a:pt x="20144" y="0"/>
                  <a:pt x="44994" y="0"/>
                </a:cubicBezTo>
                <a:lnTo>
                  <a:pt x="8349594" y="0"/>
                </a:lnTo>
                <a:cubicBezTo>
                  <a:pt x="8374444" y="0"/>
                  <a:pt x="8394588" y="20144"/>
                  <a:pt x="8394588" y="44994"/>
                </a:cubicBezTo>
                <a:lnTo>
                  <a:pt x="8394588" y="404943"/>
                </a:lnTo>
                <a:cubicBezTo>
                  <a:pt x="8394588" y="429793"/>
                  <a:pt x="8374444" y="449937"/>
                  <a:pt x="8349594" y="449937"/>
                </a:cubicBezTo>
                <a:lnTo>
                  <a:pt x="44994" y="449937"/>
                </a:lnTo>
                <a:cubicBezTo>
                  <a:pt x="20144" y="449937"/>
                  <a:pt x="0" y="429793"/>
                  <a:pt x="0" y="404943"/>
                </a:cubicBezTo>
                <a:lnTo>
                  <a:pt x="0" y="44994"/>
                </a:lnTo>
                <a:close/>
              </a:path>
            </a:pathLst>
          </a:cu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378" tIns="89378" rIns="89378" bIns="89378" numCol="1" spcCol="1270" anchor="ctr" anchorCtr="0">
            <a:noAutofit/>
          </a:bodyPr>
          <a:lstStyle/>
          <a:p>
            <a:pPr marL="457200" lvl="0" indent="-45720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 panel kits dispatched from NTI to CBNAAT sites </a:t>
            </a:r>
            <a:endParaRPr lang="en-US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979E7-5B2D-4E1B-86C0-4D081AF49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9" t="12074" r="20635" b="7805"/>
          <a:stretch/>
        </p:blipFill>
        <p:spPr>
          <a:xfrm>
            <a:off x="562737" y="1756635"/>
            <a:ext cx="3504239" cy="2947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CADDF-38FE-4C97-8DEB-D54994EC0243}"/>
              </a:ext>
            </a:extLst>
          </p:cNvPr>
          <p:cNvSpPr txBox="1"/>
          <p:nvPr/>
        </p:nvSpPr>
        <p:spPr>
          <a:xfrm>
            <a:off x="486275" y="4754518"/>
            <a:ext cx="286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1a) Instruction Guide to  CBNAAT Lab Technician (2 pager)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8E526-568B-4046-B9DC-F0C2DB803D86}"/>
              </a:ext>
            </a:extLst>
          </p:cNvPr>
          <p:cNvSpPr txBox="1"/>
          <p:nvPr/>
        </p:nvSpPr>
        <p:spPr>
          <a:xfrm>
            <a:off x="4199125" y="4817124"/>
            <a:ext cx="381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1b) Processing instruction (Job Aid)- 1 page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B6B7E-5F4E-4E10-B5AE-BE311E1DD972}"/>
              </a:ext>
            </a:extLst>
          </p:cNvPr>
          <p:cNvSpPr txBox="1"/>
          <p:nvPr/>
        </p:nvSpPr>
        <p:spPr>
          <a:xfrm>
            <a:off x="8776530" y="4800399"/>
            <a:ext cx="301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1c) 5 DTS panel tubes   </a:t>
            </a:r>
          </a:p>
        </p:txBody>
      </p:sp>
      <p:pic>
        <p:nvPicPr>
          <p:cNvPr id="10" name="Content Placeholder 86">
            <a:extLst>
              <a:ext uri="{FF2B5EF4-FFF2-40B4-BE49-F238E27FC236}">
                <a16:creationId xmlns:a16="http://schemas.microsoft.com/office/drawing/2014/main" id="{92240804-809F-4A2E-85BB-797A41E59E6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15" y="2128923"/>
            <a:ext cx="2268873" cy="2122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B7D602-B33B-4120-BA0F-0393E6FF1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7170" r="1735" b="6932"/>
          <a:stretch/>
        </p:blipFill>
        <p:spPr>
          <a:xfrm>
            <a:off x="4199125" y="2108644"/>
            <a:ext cx="4626134" cy="2640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825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92D03151-3B2A-4346-A547-9D23C89887D4}"/>
              </a:ext>
            </a:extLst>
          </p:cNvPr>
          <p:cNvSpPr/>
          <p:nvPr/>
        </p:nvSpPr>
        <p:spPr>
          <a:xfrm>
            <a:off x="2021583" y="438297"/>
            <a:ext cx="8437869" cy="861113"/>
          </a:xfrm>
          <a:custGeom>
            <a:avLst/>
            <a:gdLst>
              <a:gd name="connsiteX0" fmla="*/ 0 w 8394588"/>
              <a:gd name="connsiteY0" fmla="*/ 44994 h 449937"/>
              <a:gd name="connsiteX1" fmla="*/ 44994 w 8394588"/>
              <a:gd name="connsiteY1" fmla="*/ 0 h 449937"/>
              <a:gd name="connsiteX2" fmla="*/ 8349594 w 8394588"/>
              <a:gd name="connsiteY2" fmla="*/ 0 h 449937"/>
              <a:gd name="connsiteX3" fmla="*/ 8394588 w 8394588"/>
              <a:gd name="connsiteY3" fmla="*/ 44994 h 449937"/>
              <a:gd name="connsiteX4" fmla="*/ 8394588 w 8394588"/>
              <a:gd name="connsiteY4" fmla="*/ 404943 h 449937"/>
              <a:gd name="connsiteX5" fmla="*/ 8349594 w 8394588"/>
              <a:gd name="connsiteY5" fmla="*/ 449937 h 449937"/>
              <a:gd name="connsiteX6" fmla="*/ 44994 w 8394588"/>
              <a:gd name="connsiteY6" fmla="*/ 449937 h 449937"/>
              <a:gd name="connsiteX7" fmla="*/ 0 w 8394588"/>
              <a:gd name="connsiteY7" fmla="*/ 404943 h 449937"/>
              <a:gd name="connsiteX8" fmla="*/ 0 w 8394588"/>
              <a:gd name="connsiteY8" fmla="*/ 44994 h 44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4588" h="449937">
                <a:moveTo>
                  <a:pt x="0" y="44994"/>
                </a:moveTo>
                <a:cubicBezTo>
                  <a:pt x="0" y="20144"/>
                  <a:pt x="20144" y="0"/>
                  <a:pt x="44994" y="0"/>
                </a:cubicBezTo>
                <a:lnTo>
                  <a:pt x="8349594" y="0"/>
                </a:lnTo>
                <a:cubicBezTo>
                  <a:pt x="8374444" y="0"/>
                  <a:pt x="8394588" y="20144"/>
                  <a:pt x="8394588" y="44994"/>
                </a:cubicBezTo>
                <a:lnTo>
                  <a:pt x="8394588" y="404943"/>
                </a:lnTo>
                <a:cubicBezTo>
                  <a:pt x="8394588" y="429793"/>
                  <a:pt x="8374444" y="449937"/>
                  <a:pt x="8349594" y="449937"/>
                </a:cubicBezTo>
                <a:lnTo>
                  <a:pt x="44994" y="449937"/>
                </a:lnTo>
                <a:cubicBezTo>
                  <a:pt x="20144" y="449937"/>
                  <a:pt x="0" y="429793"/>
                  <a:pt x="0" y="404943"/>
                </a:cubicBezTo>
                <a:lnTo>
                  <a:pt x="0" y="44994"/>
                </a:lnTo>
                <a:close/>
              </a:path>
            </a:pathLst>
          </a:cu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378" tIns="89378" rIns="89378" bIns="89378" numCol="1" spcCol="1270" anchor="ctr" anchorCtr="0">
            <a:noAutofit/>
          </a:bodyPr>
          <a:lstStyle/>
          <a:p>
            <a:pPr marL="457200" lvl="0" indent="-4572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 panel kits dispatched from NTI to sites </a:t>
            </a:r>
            <a:endParaRPr lang="en-US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BE247-2A53-4BF6-A649-B153F266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3" y="1450627"/>
            <a:ext cx="3316194" cy="2713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D442D-47D8-4237-B8AD-164BB4F9B482}"/>
              </a:ext>
            </a:extLst>
          </p:cNvPr>
          <p:cNvSpPr txBox="1"/>
          <p:nvPr/>
        </p:nvSpPr>
        <p:spPr>
          <a:xfrm>
            <a:off x="617123" y="4179594"/>
            <a:ext cx="38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1d) 5 Transfer pipettes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6C107-66BB-4E82-9D53-60E7FBAE9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" t="23753" r="50225" b="9460"/>
          <a:stretch/>
        </p:blipFill>
        <p:spPr>
          <a:xfrm>
            <a:off x="6240517" y="1510289"/>
            <a:ext cx="3504207" cy="2713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B760C4-F597-49A7-9866-0C48BD22FB5F}"/>
              </a:ext>
            </a:extLst>
          </p:cNvPr>
          <p:cNvSpPr txBox="1"/>
          <p:nvPr/>
        </p:nvSpPr>
        <p:spPr>
          <a:xfrm>
            <a:off x="6240517" y="4287829"/>
            <a:ext cx="33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1e) Reporting form (1 page)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94EA0-50E8-4805-BBF1-3EF8497260F8}"/>
              </a:ext>
            </a:extLst>
          </p:cNvPr>
          <p:cNvSpPr txBox="1"/>
          <p:nvPr/>
        </p:nvSpPr>
        <p:spPr>
          <a:xfrm>
            <a:off x="10050716" y="1450627"/>
            <a:ext cx="231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Continue ……………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D6457-240C-4C5D-B429-3DA0E10D1D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56" t="26538" r="24123" b="34441"/>
          <a:stretch/>
        </p:blipFill>
        <p:spPr>
          <a:xfrm>
            <a:off x="442462" y="4721137"/>
            <a:ext cx="6626158" cy="18189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74968-2FCA-4A21-878F-52ED3A31C901}"/>
              </a:ext>
            </a:extLst>
          </p:cNvPr>
          <p:cNvSpPr txBox="1"/>
          <p:nvPr/>
        </p:nvSpPr>
        <p:spPr>
          <a:xfrm>
            <a:off x="7157750" y="5347711"/>
            <a:ext cx="33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1f) Feed back form (1 page) </a:t>
            </a:r>
          </a:p>
        </p:txBody>
      </p:sp>
    </p:spTree>
    <p:extLst>
      <p:ext uri="{BB962C8B-B14F-4D97-AF65-F5344CB8AC3E}">
        <p14:creationId xmlns:p14="http://schemas.microsoft.com/office/powerpoint/2010/main" val="370427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1A4140-F7A8-40E1-8B86-84F6143780DF}"/>
              </a:ext>
            </a:extLst>
          </p:cNvPr>
          <p:cNvSpPr txBox="1"/>
          <p:nvPr/>
        </p:nvSpPr>
        <p:spPr>
          <a:xfrm>
            <a:off x="2117558" y="495181"/>
            <a:ext cx="8390021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defTabSz="342900">
              <a:spcBef>
                <a:spcPct val="0"/>
              </a:spcBef>
            </a:pPr>
            <a:r>
              <a:rPr lang="en-US" sz="3600" dirty="0">
                <a:solidFill>
                  <a:schemeClr val="tx2"/>
                </a:solidFill>
                <a:latin typeface="Franklin Gothic Medium"/>
                <a:ea typeface="+mj-ea"/>
              </a:rPr>
              <a:t>Data entry – Results Form…1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5A7639-AA0D-4473-84A2-DC0C2B81453E}"/>
              </a:ext>
            </a:extLst>
          </p:cNvPr>
          <p:cNvGrpSpPr/>
          <p:nvPr/>
        </p:nvGrpSpPr>
        <p:grpSpPr>
          <a:xfrm>
            <a:off x="122661" y="1491915"/>
            <a:ext cx="12069339" cy="5457969"/>
            <a:chOff x="154745" y="872197"/>
            <a:chExt cx="11941295" cy="5869142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64A18B10-B756-489F-B978-77BCCCB7C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6" t="21483" r="18518" b="12718"/>
            <a:stretch/>
          </p:blipFill>
          <p:spPr>
            <a:xfrm>
              <a:off x="154745" y="872197"/>
              <a:ext cx="11690252" cy="586914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CE7010-230D-4BEF-A3AE-C8D261B2B30F}"/>
                </a:ext>
              </a:extLst>
            </p:cNvPr>
            <p:cNvSpPr/>
            <p:nvPr/>
          </p:nvSpPr>
          <p:spPr>
            <a:xfrm>
              <a:off x="5109029" y="16841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2F669D-D703-4B09-9E24-7BE520D4FD15}"/>
                </a:ext>
              </a:extLst>
            </p:cNvPr>
            <p:cNvSpPr/>
            <p:nvPr/>
          </p:nvSpPr>
          <p:spPr>
            <a:xfrm>
              <a:off x="1762979" y="2853004"/>
              <a:ext cx="1856935" cy="337625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9F63D2-9B80-4D58-843D-02CF8087373E}"/>
                </a:ext>
              </a:extLst>
            </p:cNvPr>
            <p:cNvSpPr txBox="1"/>
            <p:nvPr/>
          </p:nvSpPr>
          <p:spPr>
            <a:xfrm>
              <a:off x="2093572" y="2838936"/>
              <a:ext cx="144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2018P3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77F76C-7149-4A29-8EDC-360047A317E9}"/>
                </a:ext>
              </a:extLst>
            </p:cNvPr>
            <p:cNvSpPr txBox="1"/>
            <p:nvPr/>
          </p:nvSpPr>
          <p:spPr>
            <a:xfrm>
              <a:off x="3619913" y="2867463"/>
              <a:ext cx="2430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First 6 letter from the Panel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8D011C-0008-4809-AE6B-EF41D4C7F029}"/>
                </a:ext>
              </a:extLst>
            </p:cNvPr>
            <p:cNvSpPr/>
            <p:nvPr/>
          </p:nvSpPr>
          <p:spPr>
            <a:xfrm>
              <a:off x="9312812" y="2838936"/>
              <a:ext cx="2430368" cy="3077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FCDC5A-0010-4664-937A-520EAF9EB251}"/>
                </a:ext>
              </a:extLst>
            </p:cNvPr>
            <p:cNvSpPr txBox="1"/>
            <p:nvPr/>
          </p:nvSpPr>
          <p:spPr>
            <a:xfrm>
              <a:off x="11765447" y="2825821"/>
              <a:ext cx="330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D24F86-9BFA-482D-8525-6C66AE74EA0D}"/>
                </a:ext>
              </a:extLst>
            </p:cNvPr>
            <p:cNvSpPr txBox="1"/>
            <p:nvPr/>
          </p:nvSpPr>
          <p:spPr>
            <a:xfrm>
              <a:off x="3488785" y="2727345"/>
              <a:ext cx="272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20EEC4-347D-4E7F-8D77-08149E34727D}"/>
                </a:ext>
              </a:extLst>
            </p:cNvPr>
            <p:cNvSpPr/>
            <p:nvPr/>
          </p:nvSpPr>
          <p:spPr>
            <a:xfrm>
              <a:off x="3148814" y="3073225"/>
              <a:ext cx="2430368" cy="3077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2149DD-828D-4B1D-B510-AC5AE953FC16}"/>
                </a:ext>
              </a:extLst>
            </p:cNvPr>
            <p:cNvSpPr txBox="1"/>
            <p:nvPr/>
          </p:nvSpPr>
          <p:spPr>
            <a:xfrm>
              <a:off x="5601449" y="3060110"/>
              <a:ext cx="330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528477-C086-4E30-81AA-7730ACEE9C60}"/>
                </a:ext>
              </a:extLst>
            </p:cNvPr>
            <p:cNvSpPr/>
            <p:nvPr/>
          </p:nvSpPr>
          <p:spPr>
            <a:xfrm>
              <a:off x="8948378" y="3107322"/>
              <a:ext cx="2430368" cy="3077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48FFEE-1489-443C-8C45-501355F37EF2}"/>
                </a:ext>
              </a:extLst>
            </p:cNvPr>
            <p:cNvSpPr txBox="1"/>
            <p:nvPr/>
          </p:nvSpPr>
          <p:spPr>
            <a:xfrm>
              <a:off x="11401013" y="3094207"/>
              <a:ext cx="330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7578F2-168D-4E07-9329-A7865C4C33DF}"/>
                </a:ext>
              </a:extLst>
            </p:cNvPr>
            <p:cNvSpPr/>
            <p:nvPr/>
          </p:nvSpPr>
          <p:spPr>
            <a:xfrm>
              <a:off x="1682587" y="3286364"/>
              <a:ext cx="2430368" cy="2263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F978A1-1BAB-4D04-9F7C-D80BE0CE7797}"/>
                </a:ext>
              </a:extLst>
            </p:cNvPr>
            <p:cNvSpPr txBox="1"/>
            <p:nvPr/>
          </p:nvSpPr>
          <p:spPr>
            <a:xfrm>
              <a:off x="4135222" y="3273248"/>
              <a:ext cx="330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4C3CE5-FD09-4121-895D-BE9E704D9C43}"/>
                </a:ext>
              </a:extLst>
            </p:cNvPr>
            <p:cNvSpPr/>
            <p:nvPr/>
          </p:nvSpPr>
          <p:spPr>
            <a:xfrm>
              <a:off x="8446291" y="3381002"/>
              <a:ext cx="1861235" cy="16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F9AB58-DA75-4AB4-B53E-F8E08D5ED177}"/>
                </a:ext>
              </a:extLst>
            </p:cNvPr>
            <p:cNvSpPr txBox="1"/>
            <p:nvPr/>
          </p:nvSpPr>
          <p:spPr>
            <a:xfrm>
              <a:off x="10407211" y="3260131"/>
              <a:ext cx="253176" cy="36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A6AF6C-D7B4-43B5-85A4-9D6024B61A01}"/>
                </a:ext>
              </a:extLst>
            </p:cNvPr>
            <p:cNvSpPr/>
            <p:nvPr/>
          </p:nvSpPr>
          <p:spPr>
            <a:xfrm>
              <a:off x="1762979" y="3835104"/>
              <a:ext cx="2430368" cy="2263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7399A1-F1DA-4FE9-95B1-F7D8F1D64163}"/>
                </a:ext>
              </a:extLst>
            </p:cNvPr>
            <p:cNvSpPr txBox="1"/>
            <p:nvPr/>
          </p:nvSpPr>
          <p:spPr>
            <a:xfrm>
              <a:off x="4215614" y="3740588"/>
              <a:ext cx="330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F2A755-73F6-40EA-A7F5-320C8EC5002F}"/>
                </a:ext>
              </a:extLst>
            </p:cNvPr>
            <p:cNvSpPr/>
            <p:nvPr/>
          </p:nvSpPr>
          <p:spPr>
            <a:xfrm>
              <a:off x="2150745" y="3530632"/>
              <a:ext cx="2430368" cy="2263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2CF674-7366-4BDB-8114-1BC74565F21F}"/>
                </a:ext>
              </a:extLst>
            </p:cNvPr>
            <p:cNvSpPr txBox="1"/>
            <p:nvPr/>
          </p:nvSpPr>
          <p:spPr>
            <a:xfrm>
              <a:off x="4603380" y="3436116"/>
              <a:ext cx="330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90ACED-F4FD-4720-97CB-EA346BFE5D9A}"/>
                </a:ext>
              </a:extLst>
            </p:cNvPr>
            <p:cNvSpPr/>
            <p:nvPr/>
          </p:nvSpPr>
          <p:spPr>
            <a:xfrm>
              <a:off x="9363878" y="3546836"/>
              <a:ext cx="1861235" cy="16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6E83C6-EFA7-439D-B3A7-3A80C555541D}"/>
                </a:ext>
              </a:extLst>
            </p:cNvPr>
            <p:cNvSpPr txBox="1"/>
            <p:nvPr/>
          </p:nvSpPr>
          <p:spPr>
            <a:xfrm>
              <a:off x="11324798" y="3425965"/>
              <a:ext cx="253176" cy="36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2CCE99-372D-4F71-9946-91FCC4804C2F}"/>
                </a:ext>
              </a:extLst>
            </p:cNvPr>
            <p:cNvSpPr/>
            <p:nvPr/>
          </p:nvSpPr>
          <p:spPr>
            <a:xfrm>
              <a:off x="9516278" y="3825848"/>
              <a:ext cx="1861235" cy="16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4B38B6-FE4D-4229-8733-28A7B12E3133}"/>
                </a:ext>
              </a:extLst>
            </p:cNvPr>
            <p:cNvSpPr txBox="1"/>
            <p:nvPr/>
          </p:nvSpPr>
          <p:spPr>
            <a:xfrm>
              <a:off x="11477198" y="3704977"/>
              <a:ext cx="424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39F2A4-EE60-4F8A-A0CC-FE1E905FD9A3}"/>
                </a:ext>
              </a:extLst>
            </p:cNvPr>
            <p:cNvSpPr/>
            <p:nvPr/>
          </p:nvSpPr>
          <p:spPr>
            <a:xfrm>
              <a:off x="9228197" y="4123130"/>
              <a:ext cx="1861235" cy="16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660BFE-AB61-4AC4-ACC1-7081BBE0AC41}"/>
                </a:ext>
              </a:extLst>
            </p:cNvPr>
            <p:cNvSpPr txBox="1"/>
            <p:nvPr/>
          </p:nvSpPr>
          <p:spPr>
            <a:xfrm>
              <a:off x="11189116" y="4002259"/>
              <a:ext cx="542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37B9B9E-2D25-412C-B75F-66275BE8BB63}"/>
                </a:ext>
              </a:extLst>
            </p:cNvPr>
            <p:cNvSpPr/>
            <p:nvPr/>
          </p:nvSpPr>
          <p:spPr>
            <a:xfrm>
              <a:off x="2558167" y="4135075"/>
              <a:ext cx="1861235" cy="16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19D533-B6BB-485B-AB52-84CE86FD48AC}"/>
                </a:ext>
              </a:extLst>
            </p:cNvPr>
            <p:cNvSpPr txBox="1"/>
            <p:nvPr/>
          </p:nvSpPr>
          <p:spPr>
            <a:xfrm>
              <a:off x="4519087" y="4014204"/>
              <a:ext cx="414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B9ED52-B94A-49C6-910E-9AFFE04A5A02}"/>
                </a:ext>
              </a:extLst>
            </p:cNvPr>
            <p:cNvSpPr/>
            <p:nvPr/>
          </p:nvSpPr>
          <p:spPr>
            <a:xfrm>
              <a:off x="7540283" y="4371591"/>
              <a:ext cx="54248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14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E72853FE-F2FA-44CF-B262-0228E5028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" t="21483" r="18518" b="12718"/>
          <a:stretch/>
        </p:blipFill>
        <p:spPr>
          <a:xfrm>
            <a:off x="-38893" y="1181687"/>
            <a:ext cx="12192000" cy="5559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A5C0A-90AD-46C6-BF10-4C57A69D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26" y="407381"/>
            <a:ext cx="9199395" cy="790065"/>
          </a:xfrm>
        </p:spPr>
        <p:txBody>
          <a:bodyPr/>
          <a:lstStyle/>
          <a:p>
            <a:r>
              <a:rPr lang="en-IN" dirty="0"/>
              <a:t>Data entry –Results Form </a:t>
            </a:r>
            <a:r>
              <a:rPr lang="en-IN" dirty="0" err="1"/>
              <a:t>cont</a:t>
            </a:r>
            <a:r>
              <a:rPr lang="en-IN" dirty="0"/>
              <a:t>….</a:t>
            </a:r>
            <a:endParaRPr lang="en-US" dirty="0"/>
          </a:p>
        </p:txBody>
      </p:sp>
      <p:pic>
        <p:nvPicPr>
          <p:cNvPr id="6" name="Content Placeholder 4" descr="A close up of a box&#10;&#10;Description automatically generated">
            <a:extLst>
              <a:ext uri="{FF2B5EF4-FFF2-40B4-BE49-F238E27FC236}">
                <a16:creationId xmlns:a16="http://schemas.microsoft.com/office/drawing/2014/main" id="{044E8F07-42F8-4B9F-A5C7-D3B346CD0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88" y="1181687"/>
            <a:ext cx="1812175" cy="173736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3F61C2F-E0F3-459A-AB9D-AEF940BAA12A}"/>
              </a:ext>
            </a:extLst>
          </p:cNvPr>
          <p:cNvSpPr/>
          <p:nvPr/>
        </p:nvSpPr>
        <p:spPr>
          <a:xfrm>
            <a:off x="5109029" y="168410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CCA179-C880-4432-8CC5-E7F277787E7A}"/>
              </a:ext>
            </a:extLst>
          </p:cNvPr>
          <p:cNvSpPr/>
          <p:nvPr/>
        </p:nvSpPr>
        <p:spPr>
          <a:xfrm>
            <a:off x="7637388" y="1802939"/>
            <a:ext cx="1856935" cy="33762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5CD1AE-1EE4-4FB6-99AC-4488639DE792}"/>
              </a:ext>
            </a:extLst>
          </p:cNvPr>
          <p:cNvCxnSpPr>
            <a:cxnSpLocks/>
          </p:cNvCxnSpPr>
          <p:nvPr/>
        </p:nvCxnSpPr>
        <p:spPr>
          <a:xfrm flipH="1">
            <a:off x="2082019" y="2568279"/>
            <a:ext cx="5393602" cy="18035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 descr="A close up of a box&#10;&#10;Description automatically generated">
            <a:extLst>
              <a:ext uri="{FF2B5EF4-FFF2-40B4-BE49-F238E27FC236}">
                <a16:creationId xmlns:a16="http://schemas.microsoft.com/office/drawing/2014/main" id="{13EB947B-457B-449E-9F19-EF4E8F0CD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65" y="1328404"/>
            <a:ext cx="1811216" cy="173717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D55D0B-D150-41B1-BD03-39194C24DD98}"/>
              </a:ext>
            </a:extLst>
          </p:cNvPr>
          <p:cNvSpPr/>
          <p:nvPr/>
        </p:nvSpPr>
        <p:spPr>
          <a:xfrm>
            <a:off x="9564935" y="2181403"/>
            <a:ext cx="1856935" cy="33762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0723BF-1D66-45B6-BAD7-17AA418D2921}"/>
              </a:ext>
            </a:extLst>
          </p:cNvPr>
          <p:cNvCxnSpPr>
            <a:cxnSpLocks/>
          </p:cNvCxnSpPr>
          <p:nvPr/>
        </p:nvCxnSpPr>
        <p:spPr>
          <a:xfrm>
            <a:off x="10796337" y="2935705"/>
            <a:ext cx="187428" cy="143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7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DA18D335-9B73-4C6E-A25B-EAB0D30F2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" t="21483" r="18518" b="12718"/>
          <a:stretch/>
        </p:blipFill>
        <p:spPr>
          <a:xfrm>
            <a:off x="621495" y="1089015"/>
            <a:ext cx="10688190" cy="562820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C167385-4BA4-4CD7-A872-103C5D0BC8DB}"/>
              </a:ext>
            </a:extLst>
          </p:cNvPr>
          <p:cNvSpPr/>
          <p:nvPr/>
        </p:nvSpPr>
        <p:spPr>
          <a:xfrm>
            <a:off x="4724021" y="18284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7DFBD-E848-4BFD-A26E-ACEC85DB63EC}"/>
              </a:ext>
            </a:extLst>
          </p:cNvPr>
          <p:cNvSpPr txBox="1"/>
          <p:nvPr/>
        </p:nvSpPr>
        <p:spPr>
          <a:xfrm>
            <a:off x="1957136" y="543305"/>
            <a:ext cx="851835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DTS Panel testing at CBNAAT Site- DATA entry   </a:t>
            </a:r>
            <a:r>
              <a:rPr lang="en-US" sz="1100" dirty="0" err="1"/>
              <a:t>cont</a:t>
            </a:r>
            <a:r>
              <a:rPr lang="en-US" sz="1100" dirty="0"/>
              <a:t>….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D99CC3-C873-4796-AA06-C7D10DA976D8}"/>
              </a:ext>
            </a:extLst>
          </p:cNvPr>
          <p:cNvSpPr/>
          <p:nvPr/>
        </p:nvSpPr>
        <p:spPr>
          <a:xfrm>
            <a:off x="5891134" y="3867462"/>
            <a:ext cx="5375827" cy="3447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444EA82-759D-4CBF-8358-FFAF18E461C4}"/>
              </a:ext>
            </a:extLst>
          </p:cNvPr>
          <p:cNvSpPr txBox="1"/>
          <p:nvPr/>
        </p:nvSpPr>
        <p:spPr>
          <a:xfrm>
            <a:off x="1925053" y="511221"/>
            <a:ext cx="8726905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DTS Panel testing at CBNAAT Site- DATA entry   </a:t>
            </a:r>
            <a:r>
              <a:rPr lang="en-US" sz="1100" dirty="0" err="1"/>
              <a:t>cont</a:t>
            </a:r>
            <a:r>
              <a:rPr lang="en-US" sz="1100" dirty="0"/>
              <a:t>….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806F9-FDA9-47B7-AAFA-C052DDB0850D}"/>
              </a:ext>
            </a:extLst>
          </p:cNvPr>
          <p:cNvSpPr txBox="1"/>
          <p:nvPr/>
        </p:nvSpPr>
        <p:spPr>
          <a:xfrm>
            <a:off x="1284051" y="1167319"/>
            <a:ext cx="92412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Steps to retrieve calibration information from the Xpert computer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CC80857-84FA-4A3E-BAB9-151EF1F355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5850" y="1660859"/>
            <a:ext cx="4559300" cy="48688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164711-4FA6-4941-A84E-FA31216B1CA3}"/>
              </a:ext>
            </a:extLst>
          </p:cNvPr>
          <p:cNvSpPr txBox="1"/>
          <p:nvPr/>
        </p:nvSpPr>
        <p:spPr>
          <a:xfrm>
            <a:off x="5493955" y="3105834"/>
            <a:ext cx="96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EA6CC7-FAA8-4129-9D80-9A9DF9F004A8}"/>
              </a:ext>
            </a:extLst>
          </p:cNvPr>
          <p:cNvGrpSpPr/>
          <p:nvPr/>
        </p:nvGrpSpPr>
        <p:grpSpPr>
          <a:xfrm>
            <a:off x="6529137" y="1641727"/>
            <a:ext cx="4803199" cy="4855328"/>
            <a:chOff x="6529137" y="1641727"/>
            <a:chExt cx="4803199" cy="48553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F88212-A451-464D-A37F-81672A93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9137" y="1641727"/>
              <a:ext cx="4803199" cy="485532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EB44AD-A2D6-4634-AAE6-6E3E8FE2E649}"/>
                </a:ext>
              </a:extLst>
            </p:cNvPr>
            <p:cNvSpPr/>
            <p:nvPr/>
          </p:nvSpPr>
          <p:spPr>
            <a:xfrm>
              <a:off x="8229600" y="3924886"/>
              <a:ext cx="879231" cy="984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437CFB-0906-4F2B-897B-D5E1E86EA1A3}"/>
                </a:ext>
              </a:extLst>
            </p:cNvPr>
            <p:cNvSpPr/>
            <p:nvPr/>
          </p:nvSpPr>
          <p:spPr>
            <a:xfrm>
              <a:off x="8262422" y="4063218"/>
              <a:ext cx="879231" cy="984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C52BDD-7476-4952-BD1F-D1C1DC28DE22}"/>
                </a:ext>
              </a:extLst>
            </p:cNvPr>
            <p:cNvSpPr/>
            <p:nvPr/>
          </p:nvSpPr>
          <p:spPr>
            <a:xfrm>
              <a:off x="8616462" y="3052689"/>
              <a:ext cx="1723292" cy="211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703939-D5A0-4BA1-9949-3F88361DA943}"/>
                </a:ext>
              </a:extLst>
            </p:cNvPr>
            <p:cNvSpPr/>
            <p:nvPr/>
          </p:nvSpPr>
          <p:spPr>
            <a:xfrm>
              <a:off x="8262422" y="4332912"/>
              <a:ext cx="1723292" cy="984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06388" y="44640"/>
            <a:ext cx="344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the </a:t>
            </a:r>
            <a:r>
              <a:rPr lang="en-US" dirty="0" err="1"/>
              <a:t>genexper</a:t>
            </a:r>
            <a:r>
              <a:rPr lang="en-US" dirty="0"/>
              <a:t> folder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xpertcalreports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6342756"/>
            <a:ext cx="42614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2a) System generated test report (pdf)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74" y="1737639"/>
            <a:ext cx="6260101" cy="47761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8" y="1736606"/>
            <a:ext cx="4849170" cy="42475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83949" y="6304820"/>
            <a:ext cx="4033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2b) Reporting form   </a:t>
            </a:r>
          </a:p>
        </p:txBody>
      </p:sp>
      <p:sp>
        <p:nvSpPr>
          <p:cNvPr id="26" name="Oval 25"/>
          <p:cNvSpPr/>
          <p:nvPr/>
        </p:nvSpPr>
        <p:spPr>
          <a:xfrm>
            <a:off x="790585" y="4513204"/>
            <a:ext cx="482161" cy="1470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9" idx="1"/>
          </p:cNvCxnSpPr>
          <p:nvPr/>
        </p:nvCxnSpPr>
        <p:spPr>
          <a:xfrm>
            <a:off x="1176363" y="5223634"/>
            <a:ext cx="8138654" cy="477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315017" y="5582536"/>
            <a:ext cx="2234728" cy="237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508" y="-5408"/>
            <a:ext cx="12149492" cy="1578148"/>
          </a:xfrm>
          <a:custGeom>
            <a:avLst/>
            <a:gdLst>
              <a:gd name="connsiteX0" fmla="*/ 0 w 8229600"/>
              <a:gd name="connsiteY0" fmla="*/ 138003 h 1380034"/>
              <a:gd name="connsiteX1" fmla="*/ 138003 w 8229600"/>
              <a:gd name="connsiteY1" fmla="*/ 0 h 1380034"/>
              <a:gd name="connsiteX2" fmla="*/ 8091597 w 8229600"/>
              <a:gd name="connsiteY2" fmla="*/ 0 h 1380034"/>
              <a:gd name="connsiteX3" fmla="*/ 8229600 w 8229600"/>
              <a:gd name="connsiteY3" fmla="*/ 138003 h 1380034"/>
              <a:gd name="connsiteX4" fmla="*/ 8229600 w 8229600"/>
              <a:gd name="connsiteY4" fmla="*/ 1242031 h 1380034"/>
              <a:gd name="connsiteX5" fmla="*/ 8091597 w 8229600"/>
              <a:gd name="connsiteY5" fmla="*/ 1380034 h 1380034"/>
              <a:gd name="connsiteX6" fmla="*/ 138003 w 8229600"/>
              <a:gd name="connsiteY6" fmla="*/ 1380034 h 1380034"/>
              <a:gd name="connsiteX7" fmla="*/ 0 w 8229600"/>
              <a:gd name="connsiteY7" fmla="*/ 1242031 h 1380034"/>
              <a:gd name="connsiteX8" fmla="*/ 0 w 8229600"/>
              <a:gd name="connsiteY8" fmla="*/ 138003 h 138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380034">
                <a:moveTo>
                  <a:pt x="0" y="138003"/>
                </a:moveTo>
                <a:cubicBezTo>
                  <a:pt x="0" y="61786"/>
                  <a:pt x="61786" y="0"/>
                  <a:pt x="138003" y="0"/>
                </a:cubicBezTo>
                <a:lnTo>
                  <a:pt x="8091597" y="0"/>
                </a:lnTo>
                <a:cubicBezTo>
                  <a:pt x="8167814" y="0"/>
                  <a:pt x="8229600" y="61786"/>
                  <a:pt x="8229600" y="138003"/>
                </a:cubicBezTo>
                <a:lnTo>
                  <a:pt x="8229600" y="1242031"/>
                </a:lnTo>
                <a:cubicBezTo>
                  <a:pt x="8229600" y="1318248"/>
                  <a:pt x="8167814" y="1380034"/>
                  <a:pt x="8091597" y="1380034"/>
                </a:cubicBezTo>
                <a:lnTo>
                  <a:pt x="138003" y="1380034"/>
                </a:lnTo>
                <a:cubicBezTo>
                  <a:pt x="61786" y="1380034"/>
                  <a:pt x="0" y="1318248"/>
                  <a:pt x="0" y="1242031"/>
                </a:cubicBezTo>
                <a:lnTo>
                  <a:pt x="0" y="138003"/>
                </a:lnTo>
                <a:close/>
              </a:path>
            </a:pathLst>
          </a:cu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20" tIns="116620" rIns="116620" bIns="11662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347663" algn="l"/>
              </a:tabLst>
            </a:pPr>
            <a:r>
              <a:rPr lang="en-US" b="1" dirty="0">
                <a:cs typeface="Times New Roman" pitchFamily="18" charset="0"/>
              </a:rPr>
              <a:t>2</a:t>
            </a:r>
            <a:r>
              <a:rPr lang="en-US" b="1" kern="1200" dirty="0">
                <a:cs typeface="Times New Roman" pitchFamily="18" charset="0"/>
              </a:rPr>
              <a:t>.	CBNAAT sites have to enter the results from “System generated test report in to Reporting form”  and  submit PT result to IRL in given formats  below within  3 working days from the data of receiving.</a:t>
            </a:r>
          </a:p>
          <a:p>
            <a:pPr lvl="1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cs typeface="Times New Roman" pitchFamily="18" charset="0"/>
              </a:rPr>
              <a:t>2a)  S</a:t>
            </a:r>
            <a:r>
              <a:rPr lang="en-US" b="1" kern="1200" dirty="0">
                <a:cs typeface="Times New Roman" pitchFamily="18" charset="0"/>
              </a:rPr>
              <a:t>ystem generated </a:t>
            </a:r>
            <a:r>
              <a:rPr lang="en-US" b="1" dirty="0">
                <a:cs typeface="Times New Roman" pitchFamily="18" charset="0"/>
              </a:rPr>
              <a:t>test </a:t>
            </a:r>
            <a:r>
              <a:rPr lang="en-US" b="1" kern="1200" dirty="0">
                <a:cs typeface="Times New Roman" pitchFamily="18" charset="0"/>
              </a:rPr>
              <a:t>report </a:t>
            </a:r>
          </a:p>
          <a:p>
            <a:pPr lvl="1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cs typeface="Times New Roman" pitchFamily="18" charset="0"/>
              </a:rPr>
              <a:t>2b)  R</a:t>
            </a:r>
            <a:r>
              <a:rPr lang="en-US" b="1" kern="1200" dirty="0">
                <a:cs typeface="Times New Roman" pitchFamily="18" charset="0"/>
              </a:rPr>
              <a:t>eporting  form</a:t>
            </a:r>
          </a:p>
        </p:txBody>
      </p:sp>
    </p:spTree>
    <p:extLst>
      <p:ext uri="{BB962C8B-B14F-4D97-AF65-F5344CB8AC3E}">
        <p14:creationId xmlns:p14="http://schemas.microsoft.com/office/powerpoint/2010/main" val="380033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IND - Content">
  <a:themeElements>
    <a:clrScheme name="FIND">
      <a:dk1>
        <a:sysClr val="windowText" lastClr="000000"/>
      </a:dk1>
      <a:lt1>
        <a:sysClr val="window" lastClr="FFFFFF"/>
      </a:lt1>
      <a:dk2>
        <a:srgbClr val="5A2259"/>
      </a:dk2>
      <a:lt2>
        <a:srgbClr val="EEF1F2"/>
      </a:lt2>
      <a:accent1>
        <a:srgbClr val="5A2259"/>
      </a:accent1>
      <a:accent2>
        <a:srgbClr val="43ABB6"/>
      </a:accent2>
      <a:accent3>
        <a:srgbClr val="D3553F"/>
      </a:accent3>
      <a:accent4>
        <a:srgbClr val="F79646"/>
      </a:accent4>
      <a:accent5>
        <a:srgbClr val="8C9EAB"/>
      </a:accent5>
      <a:accent6>
        <a:srgbClr val="F79646"/>
      </a:accent6>
      <a:hlink>
        <a:srgbClr val="43ABB6"/>
      </a:hlink>
      <a:folHlink>
        <a:srgbClr val="5A2259"/>
      </a:folHlink>
    </a:clrScheme>
    <a:fontScheme name="Randonnée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324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Franklin Gothic Book</vt:lpstr>
      <vt:lpstr>Franklin Gothic Medium</vt:lpstr>
      <vt:lpstr>Lucida Grande</vt:lpstr>
      <vt:lpstr>Times New Roman</vt:lpstr>
      <vt:lpstr>Office Theme</vt:lpstr>
      <vt:lpstr>1_FIND - Content</vt:lpstr>
      <vt:lpstr>1_Custom Design</vt:lpstr>
      <vt:lpstr>  Implementing CBNAAT EQA PT round at sites level Guidance document </vt:lpstr>
      <vt:lpstr>PT Package dispatched from NTI to sites</vt:lpstr>
      <vt:lpstr>PowerPoint Presentation</vt:lpstr>
      <vt:lpstr>PowerPoint Presentation</vt:lpstr>
      <vt:lpstr>PowerPoint Presentation</vt:lpstr>
      <vt:lpstr>Data entry –Results Form cont….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IRL for submission of CBNAAT EQA result</dc:title>
  <dc:creator>Vidya Nidhi</dc:creator>
  <cp:lastModifiedBy>Kishore Reddy</cp:lastModifiedBy>
  <cp:revision>124</cp:revision>
  <cp:lastPrinted>2018-07-03T11:19:10Z</cp:lastPrinted>
  <dcterms:created xsi:type="dcterms:W3CDTF">2018-07-02T16:50:46Z</dcterms:created>
  <dcterms:modified xsi:type="dcterms:W3CDTF">2020-03-26T10:51:41Z</dcterms:modified>
</cp:coreProperties>
</file>